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454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4860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Adapting to Change: Nike's Journey to Greatness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97728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humble beginnings as a shoe company to becoming a global sports and lifestyle brand, Nike has consistently navigated the ever-evolving market, driven by innovation, brand-building, and a relentless pursuit of excellence.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756440" y="5684044"/>
            <a:ext cx="497464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</a:t>
            </a:r>
            <a:r>
              <a:rPr lang="en-US" sz="2200" b="1" kern="0" spc="-36" dirty="0" err="1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Fayis,Haroon,Mridhula,Mathews</a:t>
            </a:r>
            <a:r>
              <a:rPr lang="en-US" sz="2200" b="1" kern="0" spc="-36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endParaRPr lang="en-US" sz="2200" dirty="0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9610"/>
            <a:ext cx="960417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Lessons Learned and Future Outlook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1887498"/>
            <a:ext cx="2173724" cy="1687592"/>
          </a:xfrm>
          <a:prstGeom prst="roundRect">
            <a:avLst>
              <a:gd name="adj" fmla="val 564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504480"/>
            <a:ext cx="11572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1143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Adaptability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3194328" y="2622471"/>
            <a:ext cx="104154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Nike's ability to evolve and adapt to changing market conditions has been key to its sustained success.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985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88437"/>
            <a:ext cx="4347567" cy="1687592"/>
          </a:xfrm>
          <a:prstGeom prst="roundRect">
            <a:avLst>
              <a:gd name="adj" fmla="val 564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305419"/>
            <a:ext cx="155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152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Innovation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368171" y="4423410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investment in research, product development, and technological advancements has enabled Nike to stay ahead of the competition.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60789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89377"/>
            <a:ext cx="6521410" cy="2050494"/>
          </a:xfrm>
          <a:prstGeom prst="roundRect">
            <a:avLst>
              <a:gd name="adj" fmla="val 464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287810"/>
            <a:ext cx="15478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7161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Brand Identity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7542014" y="6224349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Cultivating a strong, aspirational brand identity has allowed Nike to connect with consumers on an emotional level and solidify its position as a global leader.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FF5D7D-0522-CCBF-02B3-3D0B96BA4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58727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117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772358"/>
            <a:ext cx="7623810" cy="1425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kern="0" spc="-9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From Sneakers to Sports Apparel Empire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70610" y="2523292"/>
            <a:ext cx="30480" cy="4933950"/>
          </a:xfrm>
          <a:prstGeom prst="roundRect">
            <a:avLst>
              <a:gd name="adj" fmla="val 299258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1299686" y="2996684"/>
            <a:ext cx="760095" cy="30480"/>
          </a:xfrm>
          <a:prstGeom prst="roundRect">
            <a:avLst>
              <a:gd name="adj" fmla="val 299258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841534" y="2767608"/>
            <a:ext cx="488633" cy="488633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6079" y="2840831"/>
            <a:ext cx="13954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280285" y="2740462"/>
            <a:ext cx="2850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1964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280285" y="3226951"/>
            <a:ext cx="6103620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Founded as Blue Ribbon Sports, selling athletic shoes out of the back of a car.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99686" y="4829532"/>
            <a:ext cx="760095" cy="30480"/>
          </a:xfrm>
          <a:prstGeom prst="roundRect">
            <a:avLst>
              <a:gd name="adj" fmla="val 299258"/>
            </a:avLst>
          </a:prstGeom>
          <a:solidFill>
            <a:srgbClr val="48367C"/>
          </a:solidFill>
          <a:ln/>
        </p:spPr>
      </p:sp>
      <p:sp>
        <p:nvSpPr>
          <p:cNvPr id="11" name="Shape 8"/>
          <p:cNvSpPr/>
          <p:nvPr/>
        </p:nvSpPr>
        <p:spPr>
          <a:xfrm>
            <a:off x="841534" y="4600456"/>
            <a:ext cx="488633" cy="488633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92267" y="4673679"/>
            <a:ext cx="1870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280285" y="4573310"/>
            <a:ext cx="2850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1971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280285" y="5059799"/>
            <a:ext cx="610362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Introduced the "Swoosh" logo and officially became Nike, Inc.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99686" y="6314956"/>
            <a:ext cx="760095" cy="30480"/>
          </a:xfrm>
          <a:prstGeom prst="roundRect">
            <a:avLst>
              <a:gd name="adj" fmla="val 299258"/>
            </a:avLst>
          </a:prstGeom>
          <a:solidFill>
            <a:srgbClr val="48367C"/>
          </a:solidFill>
          <a:ln/>
        </p:spPr>
      </p:sp>
      <p:sp>
        <p:nvSpPr>
          <p:cNvPr id="16" name="Shape 13"/>
          <p:cNvSpPr/>
          <p:nvPr/>
        </p:nvSpPr>
        <p:spPr>
          <a:xfrm>
            <a:off x="841534" y="6085880"/>
            <a:ext cx="488633" cy="488633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92386" y="6159103"/>
            <a:ext cx="186809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280285" y="6058733"/>
            <a:ext cx="2850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1978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280285" y="6545223"/>
            <a:ext cx="6103620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Expanded into sportswear and apparel, launching the Nike Air technology.</a:t>
            </a:r>
            <a:endParaRPr lang="en-US" sz="1700" dirty="0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3290"/>
            <a:ext cx="867965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of an Evolving Market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24526"/>
            <a:ext cx="332112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Intensifying Competition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2341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Faced growing competition from other major athletic brands, requiring Nike to continuously innovate and differentiate its offerings.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24526"/>
            <a:ext cx="430327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Changing Consumer Preferences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4234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Adapted to shifting consumer trends, such as the rise of athleisure and the growing demand for sustainable products.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82747"/>
            <a:ext cx="983039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Innovation and Product Development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2223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6074" y="5298758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52223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Nike Air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573047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Pioneered air-cushioned technology, providing unparalleled comfort and performance for athletes.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2223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74362" y="5298758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954078" y="52223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Dri-FIT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954078" y="573047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moisture-wicking fabrics to keep athletes dry and comfortable during intense activities.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2223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97772" y="5298758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0377249" y="52223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Flyknit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377249" y="573047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Introduced a revolutionary knitting process that created lightweight, breathable, and form-fitting footwear.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3986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Building a Strong Brand Identity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668548"/>
            <a:ext cx="3664863" cy="2791539"/>
          </a:xfrm>
          <a:prstGeom prst="roundRect">
            <a:avLst>
              <a:gd name="adj" fmla="val 341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902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Iconic Swoosh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41114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instantly recognizable Swoosh logo has become a symbol of athletic excellence and aspirational lifestyle.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68548"/>
            <a:ext cx="3664863" cy="2791539"/>
          </a:xfrm>
          <a:prstGeom prst="roundRect">
            <a:avLst>
              <a:gd name="adj" fmla="val 341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902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Athlete Endorsements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41114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Partnering with renowned athletes, such as Michael Jordan and Cristiano Ronaldo, to elevate the brand's prestige and appeal.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86901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9213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Storytelling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642949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Crafting emotive narratives that inspire and connect with consumers, celebrating the spirit of athleticism and personal achievement.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8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8536" y="525304"/>
            <a:ext cx="6615113" cy="626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kern="0" spc="-7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Effective Marketing Strategies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36" y="1438632"/>
            <a:ext cx="477560" cy="4775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536" y="2107168"/>
            <a:ext cx="250733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3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Targeted Advertising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68536" y="2535079"/>
            <a:ext cx="7806928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powerful, visually compelling campaigns to reach and engage diverse consumer segments.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36" y="3719632"/>
            <a:ext cx="477560" cy="4775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8536" y="4388168"/>
            <a:ext cx="250733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3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Digital Presence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68536" y="4816078"/>
            <a:ext cx="7806928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Embracing the digital landscape, using social media and e-commerce platforms to amplify the brand's reach and engagement.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536" y="6000631"/>
            <a:ext cx="477560" cy="4775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8536" y="6669167"/>
            <a:ext cx="256889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3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Experiential Marketing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68536" y="7097078"/>
            <a:ext cx="7806928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immersive brand experiences, such as flagship stores and athletic events, to foster deeper consumer connections.</a:t>
            </a:r>
            <a:endParaRPr lang="en-US" sz="1500" dirty="0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278" y="878919"/>
            <a:ext cx="7700724" cy="657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kern="0" spc="-83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Embracing the Digital Revolution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990362" y="1836896"/>
            <a:ext cx="22860" cy="5513784"/>
          </a:xfrm>
          <a:prstGeom prst="roundRect">
            <a:avLst>
              <a:gd name="adj" fmla="val 368175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1204317" y="2276237"/>
            <a:ext cx="701278" cy="22860"/>
          </a:xfrm>
          <a:prstGeom prst="roundRect">
            <a:avLst>
              <a:gd name="adj" fmla="val 368175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776407" y="2062282"/>
            <a:ext cx="450771" cy="450771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37379" y="2129790"/>
            <a:ext cx="128826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5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103834" y="2037278"/>
            <a:ext cx="2750582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4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E-commerce Expansion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103834" y="2486144"/>
            <a:ext cx="6338887" cy="961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Invested heavily in developing a robust e-commerce platform to reach consumers directly and provide a seamless online shopping experience.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204317" y="4287798"/>
            <a:ext cx="701278" cy="22860"/>
          </a:xfrm>
          <a:prstGeom prst="roundRect">
            <a:avLst>
              <a:gd name="adj" fmla="val 368175"/>
            </a:avLst>
          </a:prstGeom>
          <a:solidFill>
            <a:srgbClr val="48367C"/>
          </a:solidFill>
          <a:ln/>
        </p:spPr>
      </p:sp>
      <p:sp>
        <p:nvSpPr>
          <p:cNvPr id="11" name="Shape 8"/>
          <p:cNvSpPr/>
          <p:nvPr/>
        </p:nvSpPr>
        <p:spPr>
          <a:xfrm>
            <a:off x="776407" y="4073843"/>
            <a:ext cx="450771" cy="450771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15472" y="4141351"/>
            <a:ext cx="172641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5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103834" y="4048839"/>
            <a:ext cx="2667000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4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Mobile App Innovation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103834" y="4497705"/>
            <a:ext cx="6338887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Launched the Nike+ app, offering personalized training plans, product recommendations, and a connected community of athletes.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204317" y="5978843"/>
            <a:ext cx="701278" cy="22860"/>
          </a:xfrm>
          <a:prstGeom prst="roundRect">
            <a:avLst>
              <a:gd name="adj" fmla="val 368175"/>
            </a:avLst>
          </a:prstGeom>
          <a:solidFill>
            <a:srgbClr val="48367C"/>
          </a:solidFill>
          <a:ln/>
        </p:spPr>
      </p:sp>
      <p:sp>
        <p:nvSpPr>
          <p:cNvPr id="16" name="Shape 13"/>
          <p:cNvSpPr/>
          <p:nvPr/>
        </p:nvSpPr>
        <p:spPr>
          <a:xfrm>
            <a:off x="776407" y="5764887"/>
            <a:ext cx="450771" cy="450771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15591" y="5832396"/>
            <a:ext cx="172283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5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103834" y="5739884"/>
            <a:ext cx="2630091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4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Data-Driven Insights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103834" y="6188750"/>
            <a:ext cx="6338887" cy="961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Leveraged data and analytics to better understand consumer behavior, optimize marketing strategies, and drive continuous improvement.</a:t>
            </a:r>
            <a:endParaRPr lang="en-US" sz="1550" dirty="0"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210" y="1203603"/>
            <a:ext cx="12021860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kern="0" spc="-86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Sustainability and Corporate Social Responsibility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748" y="2297787"/>
            <a:ext cx="2174677" cy="15415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7163" y="3061454"/>
            <a:ext cx="105728" cy="414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b="1" kern="0" spc="-4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314593" y="2504956"/>
            <a:ext cx="2719626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Sustainable Materials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314593" y="2969181"/>
            <a:ext cx="8383429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Incorporated recycled and eco-friendly materials into product design, reducing the brand's environmental impact.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59216" y="3855601"/>
            <a:ext cx="8694182" cy="11430"/>
          </a:xfrm>
          <a:prstGeom prst="roundRect">
            <a:avLst>
              <a:gd name="adj" fmla="val 761401"/>
            </a:avLst>
          </a:prstGeom>
          <a:solidFill>
            <a:srgbClr val="48367C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469" y="3891082"/>
            <a:ext cx="4349353" cy="154150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49184" y="4454604"/>
            <a:ext cx="141684" cy="414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b="1" kern="0" spc="-4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6401991" y="4098250"/>
            <a:ext cx="2719626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Renewable Energy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6401991" y="4562475"/>
            <a:ext cx="7296031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Transitioned to renewable energy sources in its operations, contributing to a more sustainable future.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246614" y="5448895"/>
            <a:ext cx="7606784" cy="11430"/>
          </a:xfrm>
          <a:prstGeom prst="roundRect">
            <a:avLst>
              <a:gd name="adj" fmla="val 761401"/>
            </a:avLst>
          </a:prstGeom>
          <a:solidFill>
            <a:srgbClr val="48367C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71" y="5484376"/>
            <a:ext cx="6524030" cy="154150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49303" y="6047899"/>
            <a:ext cx="141446" cy="414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b="1" kern="0" spc="-4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7489269" y="5691545"/>
            <a:ext cx="2719626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Community Initiatives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7489269" y="6155769"/>
            <a:ext cx="6208752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Launched programs to support and empower underrepresented communities, fostering inclusivity and social impact.</a:t>
            </a:r>
            <a:endParaRPr lang="en-US" sz="1600" dirty="0"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0526" y="490776"/>
            <a:ext cx="5955268" cy="585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b="1" kern="0" spc="-7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Navigating Global Expansion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10526" y="1432441"/>
            <a:ext cx="7895749" cy="588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b="1" kern="0" spc="-9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200+</a:t>
            </a:r>
            <a:endParaRPr lang="en-US" sz="4600" dirty="0"/>
          </a:p>
        </p:txBody>
      </p:sp>
      <p:sp>
        <p:nvSpPr>
          <p:cNvPr id="5" name="Text 2"/>
          <p:cNvSpPr/>
          <p:nvPr/>
        </p:nvSpPr>
        <p:spPr>
          <a:xfrm>
            <a:off x="8888016" y="2243614"/>
            <a:ext cx="2340650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b="1" kern="0" spc="-3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Countries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110526" y="2643068"/>
            <a:ext cx="789574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40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Nike products are now available in over 200 countries, reaching a global audience.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110526" y="3552349"/>
            <a:ext cx="7895749" cy="588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b="1" kern="0" spc="-9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75K</a:t>
            </a:r>
            <a:endParaRPr lang="en-US" sz="4600" dirty="0"/>
          </a:p>
        </p:txBody>
      </p:sp>
      <p:sp>
        <p:nvSpPr>
          <p:cNvPr id="8" name="Text 5"/>
          <p:cNvSpPr/>
          <p:nvPr/>
        </p:nvSpPr>
        <p:spPr>
          <a:xfrm>
            <a:off x="8888016" y="4363522"/>
            <a:ext cx="2340650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b="1" kern="0" spc="-3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Employees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110526" y="4762976"/>
            <a:ext cx="7895749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40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brand has a workforce of over 75,000 employees, representing diverse backgrounds and expertise.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110526" y="5957530"/>
            <a:ext cx="7895749" cy="588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b="1" kern="0" spc="-9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$46B</a:t>
            </a:r>
            <a:endParaRPr lang="en-US" sz="4600" dirty="0"/>
          </a:p>
        </p:txBody>
      </p:sp>
      <p:sp>
        <p:nvSpPr>
          <p:cNvPr id="11" name="Text 8"/>
          <p:cNvSpPr/>
          <p:nvPr/>
        </p:nvSpPr>
        <p:spPr>
          <a:xfrm>
            <a:off x="8888016" y="6768703"/>
            <a:ext cx="2340650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b="1" kern="0" spc="-3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Revenue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110526" y="7168158"/>
            <a:ext cx="7895749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40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Nike's annual revenue has grown to over $46 billion, solidifying its position as a global sports and lifestyle powerhouse.</a:t>
            </a:r>
            <a:endParaRPr lang="en-US" sz="1400" dirty="0"/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620</Words>
  <Application>Microsoft Office PowerPoint</Application>
  <PresentationFormat>Custom</PresentationFormat>
  <Paragraphs>92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Petrona Bold</vt:lpstr>
      <vt:lpstr>Arial</vt:lpstr>
      <vt:lpstr>Inter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Mibin Benny</cp:lastModifiedBy>
  <cp:revision>2</cp:revision>
  <dcterms:created xsi:type="dcterms:W3CDTF">2024-11-26T17:01:31Z</dcterms:created>
  <dcterms:modified xsi:type="dcterms:W3CDTF">2024-11-26T17:19:23Z</dcterms:modified>
</cp:coreProperties>
</file>